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78" r:id="rId14"/>
    <p:sldId id="279" r:id="rId15"/>
    <p:sldId id="27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05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36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8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06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91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62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95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6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34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97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747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F519F-0099-48D5-80D9-4FC3DDC46A6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3C86F-202B-4662-8DFB-547E74DB4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58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provement.ru/zametki/litva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9467" y="3105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Проект наставничества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«Академия успеха»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Модель «Учитель-ученик»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924705"/>
            <a:ext cx="4499991" cy="25596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68532" y="3828639"/>
            <a:ext cx="4199467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зам. директора по УВР МАОУ «СОШ № 44»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г. Улан-Удэ </a:t>
            </a:r>
            <a:r>
              <a:rPr lang="ru-RU" sz="2800" b="1" i="1" dirty="0" err="1" smtClean="0">
                <a:solidFill>
                  <a:srgbClr val="002060"/>
                </a:solidFill>
                <a:latin typeface="+mj-lt"/>
              </a:rPr>
              <a:t>Дугарова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</a:rPr>
              <a:t> Е.И.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35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Этапы реализации проекта «Академия успеха»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17" y="1445741"/>
            <a:ext cx="11578280" cy="4731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+mj-lt"/>
              </a:rPr>
              <a:t>3. Обобщающий этап.</a:t>
            </a:r>
          </a:p>
          <a:p>
            <a:pPr>
              <a:buNone/>
            </a:pPr>
            <a:endParaRPr lang="ru-RU" b="1" dirty="0" smtClean="0"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Анкетирование участников. Проведение мониторинга личной удовлетворенности участием в проекте.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Анализ результатов наставнической деятельности.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Внесение изменений, дополнений в программу.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25702">
            <a:off x="8770635" y="3478470"/>
            <a:ext cx="2770575" cy="2323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696" y="1249491"/>
            <a:ext cx="10522608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0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Заключение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860" y="1037968"/>
            <a:ext cx="11578280" cy="4731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		Данный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проект реализуется на базе МАОУ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«СОШ № 44» г. Улан-Удэ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в течении 3-х лет.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За этот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период получены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количественные (таблица 1) и качественные показатели, успешно 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проведена корректировка цикла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занятий.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2018-2019 учебный год (пример):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Педагоги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- 100% продолжают трудовую деятельность,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- 50% - участвовали в различных конкурсах педагогического мастерства,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- 50% - участники городской НПК,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- 25% - открыли школу по ментальной арифметике,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Учащиеся: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- 100% успешно прошли итоговую аттестацию форме ЕГЭ и продолжили обучение в </a:t>
            </a:r>
            <a:r>
              <a:rPr lang="ru-RU" sz="1600" b="1" dirty="0" err="1">
                <a:solidFill>
                  <a:srgbClr val="002060"/>
                </a:solidFill>
                <a:latin typeface="+mj-lt"/>
              </a:rPr>
              <a:t>г.Улан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-Удэ, Иркутск, Томск, из них 2 чел. – поступили в БГУ,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- 12% участвовали в городской НПК «Шаг в будущее»,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Результаты анкетирования: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100% - ответили, что курс интересен и полезен;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80% - отметили практическую направленность курса;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20% - выделили современные формы в виде тренингов, как наиболее эффективные;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100% - совершенствовали свои умения в постановке цели и планировании этапов ее достижения;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100% - отметили повышение уровня коммуникативных навыков;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100% среди педагогов отметили повышение методического уровня;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1783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100% среди обучающихся определились с профессиональным выбором.  </a:t>
            </a:r>
            <a:endParaRPr lang="ru-RU" sz="16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1913">
            <a:off x="9144000" y="1898822"/>
            <a:ext cx="2652583" cy="19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10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Тематика занятий </a:t>
            </a:r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ru-RU" sz="3200" b="1" dirty="0" err="1" smtClean="0">
                <a:solidFill>
                  <a:srgbClr val="FF0000"/>
                </a:solidFill>
              </a:rPr>
              <a:t>учитель+ученик</a:t>
            </a:r>
            <a:r>
              <a:rPr lang="ru-RU" sz="3200" b="1" dirty="0" smtClean="0">
                <a:solidFill>
                  <a:srgbClr val="FF0000"/>
                </a:solidFill>
              </a:rPr>
              <a:t>)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927850"/>
            <a:ext cx="11073714" cy="593014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Самопрезентация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 «60 секунд». Куда спряталось мое везение? Или К кому приходит успех?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Планирование – «мечта в цифрах». Визуализация времени по Д. Литваку.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«Колесо жизненного баланса»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Тайм-менеджмент. Матрица приоритетов Эйзенхауэра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Пути преодоления и избавления от страхов. Изобрази свой страх.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 10 способов избавления. Техника 4 вопросов Б. Кейти.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«Магическая уборка» по Мари </a:t>
            </a:r>
            <a:r>
              <a:rPr lang="ru-RU" b="1" dirty="0" err="1" smtClean="0">
                <a:solidFill>
                  <a:srgbClr val="002060"/>
                </a:solidFill>
                <a:latin typeface="+mj-lt"/>
              </a:rPr>
              <a:t>Кондо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«Подружиться с деньгами». Жизненный аукцион.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Основы эффективной коммуникации и делового общения. Вербальное и невербальное общение.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Выбор профессии. Методика Е.А. Климова. </a:t>
            </a:r>
          </a:p>
          <a:p>
            <a:r>
              <a:rPr lang="ru-RU" b="1" dirty="0" err="1">
                <a:solidFill>
                  <a:srgbClr val="002060"/>
                </a:solidFill>
                <a:latin typeface="+mj-lt"/>
              </a:rPr>
              <a:t>Самопрезентация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 «Мой путь к своему успеху». Деловая встреча. Круглый стол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  <a:latin typeface="+mj-lt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7720">
            <a:off x="10153667" y="2605921"/>
            <a:ext cx="1857101" cy="18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047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Тематика занятий «Методическая мастерская»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Мотивация к педагогической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деятельности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Учитель-мастер», «учитель-новатор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»… ступени профессионального роста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Технология критического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мышления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Интернет-ресурсы для работы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учителя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Наглядно-образное мышление и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абстрактно-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+mj-lt"/>
              </a:rPr>
              <a:t>логическое мышление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как подходы в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обучении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Интерактивные приемы обучения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Синдром эмоционального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выгорания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«Учитель - это звучит гордо!»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75" name="Picture 3" descr="C:\Users\user\Desktop\Фото\IMG-1150e3c198256cba103899dd1652a88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2667">
            <a:off x="8093875" y="3157150"/>
            <a:ext cx="3196281" cy="2397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0775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Тематика занятий «Ученическая мастерская»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Мотивация к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учению (зачем учиться? Зачем учиться хорошо?)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Отличники» и «троечники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» (сходство и отличие)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Информационная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грамотность (как ориентироваться в потоке информации)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Интернет как помощник в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учении (Интернет: друг или враг?)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Правша» и «Левша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» (кто такие?)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Техники успешного 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ученика (как учиться на отлично?)</a:t>
            </a:r>
          </a:p>
          <a:p>
            <a:r>
              <a:rPr lang="ru-RU" b="1" dirty="0">
                <a:solidFill>
                  <a:srgbClr val="002060"/>
                </a:solidFill>
                <a:latin typeface="+mj-lt"/>
              </a:rPr>
              <a:t>Куда и почему спрятались наши эмоции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? (плакать или смеяться?)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j-lt"/>
              </a:rPr>
              <a:t>Выбор профессии по методике Е.А. Климова (кем быть? Вот в </a:t>
            </a:r>
            <a:r>
              <a:rPr lang="ru-RU" b="1" smtClean="0">
                <a:solidFill>
                  <a:srgbClr val="002060"/>
                </a:solidFill>
                <a:latin typeface="+mj-lt"/>
              </a:rPr>
              <a:t>чем вопрос)</a:t>
            </a:r>
            <a:endParaRPr lang="ru-RU" b="1" dirty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0506">
            <a:off x="9765752" y="1966912"/>
            <a:ext cx="2202508" cy="293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1894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Список источников и литературы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17" y="1445741"/>
            <a:ext cx="11578280" cy="4731222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Конституция Российской Федерации.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Федеральный закон от 29 декабря 2012 г. № 273-ФЗ «Об образовании в Российской Федерации».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Распоряжение Министерства образования Российской Федерации № Р-145 от 25 декабря 2019 г. «Об утверждении методологии (целевой) модели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Архангельский Г.А. Тайм-менеджмент: учебник / Г.А. Архангельский, М.А. Лукашенко, С.В. Бехтерев, Т.В. Телегина. М.: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Маркет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ДС. 2008. 288 с. </a:t>
            </a:r>
          </a:p>
          <a:p>
            <a:pPr lvl="0"/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Кейти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Б. Любить то, что есть: четыре вопроса, которые изменят вашу жизнь. М.: София, 2009. 384 с.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Климов Е.А. Психология профессионального самоопределения. М.: Академия, 2012. 198 с.</a:t>
            </a:r>
          </a:p>
          <a:p>
            <a:pPr lvl="0"/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Климов Е.А. Как выбирать профессию: книга для учащихся старших классов средней школы. М.: Просвещение, 1990. 159 с.</a:t>
            </a:r>
          </a:p>
          <a:p>
            <a:pPr lvl="0"/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Кондо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М. Магическая уборка. Японское искусство наведения порядка дома и в жизни. М.: ОДРИ, 2016. 320 с.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Литвак Д. Моя система и </a:t>
            </a:r>
            <a:r>
              <a:rPr lang="ru-RU" sz="1800" b="1" dirty="0" err="1" smtClean="0">
                <a:solidFill>
                  <a:srgbClr val="002060"/>
                </a:solidFill>
                <a:latin typeface="+mj-lt"/>
              </a:rPr>
              <a:t>тайм-менеджеровский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 софт [Электронный ресурс] // Организация времени: эффективность, успех, развитие: [сайт]. </a:t>
            </a:r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URL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ru-RU" sz="1800" b="1" u="sng" dirty="0" smtClean="0">
                <a:solidFill>
                  <a:srgbClr val="002060"/>
                </a:solidFill>
                <a:latin typeface="+mj-lt"/>
                <a:hlinkClick r:id="rId2"/>
              </a:rPr>
              <a:t>http://www.improvement.ru/zametki/litvak/</a:t>
            </a:r>
            <a:endParaRPr lang="ru-RU" sz="1800" b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0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0750" y="2984772"/>
            <a:ext cx="6119329" cy="3594365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flipH="1">
            <a:off x="58805" y="2159000"/>
            <a:ext cx="2999778" cy="1456266"/>
          </a:xfrm>
          <a:prstGeom prst="wedgeEllipse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 уверен в себе!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flipH="1">
            <a:off x="3281692" y="1533030"/>
            <a:ext cx="3393016" cy="1507066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 умею планировать!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 flipH="1">
            <a:off x="417783" y="4125512"/>
            <a:ext cx="3982528" cy="1540933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FF0000"/>
                </a:solidFill>
              </a:rPr>
              <a:t>Я решителен!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30785" y="2929200"/>
            <a:ext cx="1629294" cy="60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УСПЕХ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1014153" y="182880"/>
            <a:ext cx="3358342" cy="1486074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 меня много друзей!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6184669" y="365125"/>
            <a:ext cx="3391593" cy="1325563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 знаю, как добиться успеха!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flipH="1">
            <a:off x="8611574" y="1265300"/>
            <a:ext cx="3393016" cy="1507066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 знаю, кем хочу стать!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10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8093"/>
            <a:ext cx="5664504" cy="51662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 современных условиях одним из важных инструментов решения проблем, стоящих перед старшеклассниками, выступает наставничество. Главный принцип наставничества – взаимное доверие, взаимодействие, сотрудничество.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4268" y="3016251"/>
            <a:ext cx="6119329" cy="3594365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 flipH="1">
            <a:off x="5440273" y="1724285"/>
            <a:ext cx="2999778" cy="1456266"/>
          </a:xfrm>
          <a:prstGeom prst="wedgeEllipse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поверить в себя?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flipH="1">
            <a:off x="7888332" y="1324181"/>
            <a:ext cx="3393016" cy="1507066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достичь своей цели?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 flipH="1">
            <a:off x="5294449" y="287828"/>
            <a:ext cx="3982528" cy="1540933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Кто мне поможет?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92393" y="2887133"/>
            <a:ext cx="1629294" cy="60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УСПЕХ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8553115" y="215223"/>
            <a:ext cx="3391593" cy="1325563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Как добиться успеха?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20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Что такое «Академия </a:t>
            </a:r>
            <a:r>
              <a:rPr lang="ru-RU" sz="4000" b="1" dirty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спеха»?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Курс интересных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практикоориентированных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занятий.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Формат проведения: тренинги, мастер-классы,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самопрезентации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теоретические занятия.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Продолжительность - 60 минут.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Наставники (тренера): психолог, педагог-тренер, учитель-методист.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Использование современных авторских методик.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Принципы: доверие, взаимодействие, сотрудничество.</a:t>
            </a:r>
          </a:p>
          <a:p>
            <a:pPr marL="0" indent="0">
              <a:buNone/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3315">
            <a:off x="10338138" y="1068858"/>
            <a:ext cx="1610846" cy="241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0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Цель проекта «Академия </a:t>
            </a:r>
            <a:r>
              <a:rPr lang="ru-RU" sz="4000" b="1" dirty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</a:rPr>
              <a:t>спеха»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	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Целью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является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создание условий для личностного роста старшеклассников и педагогов в достижении собственного успеха в педагогической деятельности, коммуникативной сфере, профессиональном самоопределении.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Своего рода лозунгом проекта выбрано выражение: «</a:t>
            </a:r>
            <a:r>
              <a:rPr lang="ru-RU" sz="3200" b="1" i="1" u="sng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Успешными не рождаются, успешными становятся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20610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996"/>
            <a:ext cx="10515600" cy="75376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Задачи проекта «Академии успеха»: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раскрытие потенциала каждого наставляемого; 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самоидентификация подростка и педагога, формирование жизненных ориентиров, ценностей и активной гражданской позиции на основе сотрудничества; 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развитие гибких навыков, лидерских качеств,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метакомпетенций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как основы успешной самостоятельной и ответственной деятельности в современном мире (в том числе готовность учиться в течение всей жизни, адаптироваться к изменениям на рынке труда, менять сферу деятельности и т.д.); 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формирование предпринимательского потенциала, наставляемого (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проактивное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мышление,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практикоориентированность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способность решать нестандартные задачи и др.); 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создание условий для осознанного выбора профессии обучающимся и формирование потенциала для построения успешной карьеры;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повышение мотивации к учебе и трудовой деятельности, улучшение образовательных результатов обучающегося и профессиональных достижений педагогов;</a:t>
            </a:r>
          </a:p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создание условий для осознанного выбора оптимальной образовательной траектории, в том числе для обучающихся с особыми потребностями (дети с ОВЗ, одаренные дети, подростки в трудной жизненной ситуации).</a:t>
            </a:r>
          </a:p>
        </p:txBody>
      </p:sp>
    </p:spTree>
    <p:extLst>
      <p:ext uri="{BB962C8B-B14F-4D97-AF65-F5344CB8AC3E}">
        <p14:creationId xmlns:p14="http://schemas.microsoft.com/office/powerpoint/2010/main" xmlns="" val="20610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72997"/>
            <a:ext cx="11036643" cy="6425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Планируемые результаты проекта «Академия успеха»: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919" y="667265"/>
            <a:ext cx="11775989" cy="5138995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формирование лидерских качеств, умение ставить цели и добиваться их, планировать свою деятельность (тайм-менеджмент);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формирование умения анализировать проблемные ситуации и искать наиболее эффективные варианты их решения;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формирование умения выстраивать тактику и стратегию собственного поведения;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повышение стрессоустойчивости, уверенности в собственных силах;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овладение навыками управления, организации;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измеримое улучшение показателей обучающихся в образовательной, культурной, спортивной сферах; 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рост мотивации к учебе и саморазвитию обучающихся, снижение показателей неуспеваемости; 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практическая реализация концепции построения индивидуальных образовательных траекторий; 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формирование осознанной позиции, необходимой для выбора образовательной траектории и будущей профессиональной реализации; 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формирование активной гражданской позиции; 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повышение уровня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</a:rPr>
              <a:t>сформированности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ценностных и жизненных позиций и ориентиров обучающихся и педагогов; 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снижение конфликтности и развитие коммуникативных навыков, умения работать в команде, вести переговоры; </a:t>
            </a:r>
          </a:p>
          <a:p>
            <a:pPr lvl="0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включение в систему наставнических отношений детей с ограниченными возможностями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xmlns="" val="20610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Проект «Академия успеха» разработан на основе следующих нормативных актов: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17" y="1825625"/>
            <a:ext cx="11578280" cy="4351338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Конституция Российской Федерации;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Федеральный закон от 29 декабря 2012 г. № 273-ФЗ «Об образовании в Российской Федерации»;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Распоряжение Министерства образования Российской Федерации № Р-145 от 25 декабря 2019 г. «Об утверждении методологии (целевой) модели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обучающимися».</a:t>
            </a:r>
          </a:p>
          <a:p>
            <a:pPr>
              <a:buNone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0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Этапы реализации проекта «Академия успеха»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860" y="1149179"/>
            <a:ext cx="11578280" cy="4731222"/>
          </a:xfrm>
        </p:spPr>
        <p:txBody>
          <a:bodyPr>
            <a:noAutofit/>
          </a:bodyPr>
          <a:lstStyle/>
          <a:p>
            <a:pPr marL="514350" indent="-514350" algn="ctr">
              <a:buAutoNum type="arabicPeriod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Подготовительный этап.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417830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Информирование педагогов, родителей и обучающихся о реализации программы наставничества.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417830" algn="l"/>
              </a:tabLs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Проведение анкетирования среди старшеклассников, педагогов, желающих принять участие в проекте.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417830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Формирование списка наставляемых. Сбор согласий на обработку персональных данных от законных представителей обучающихся.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417830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4. Формирование групп старшеклассники-учителя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417830" algn="l"/>
              </a:tabLs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5. Определение «запросов» обучающихся и составление программы занятий.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0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Этапы реализации проекта «Академия успеха»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130" y="1260390"/>
            <a:ext cx="11578280" cy="47312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+mj-lt"/>
              </a:rPr>
              <a:t>2. Практический этап.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Проведение цикла занятий с использованием современных практик (Приложение 1).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Привлечение к участию в проекте социальных партнеров школы, успешных выпускников.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Проведение заключительного занятия.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8179" y="3974786"/>
            <a:ext cx="4112794" cy="2425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0874" y="4799728"/>
            <a:ext cx="2440629" cy="1830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5515" y="4754193"/>
            <a:ext cx="2556469" cy="18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03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1049</Words>
  <Application>Microsoft Office PowerPoint</Application>
  <PresentationFormat>Произвольный</PresentationFormat>
  <Paragraphs>135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Проект наставничества «Академия успеха» Модель «Учитель-ученик»</vt:lpstr>
      <vt:lpstr>В современных условиях одним из важных инструментов решения проблем, стоящих перед старшеклассниками, выступает наставничество. Главный принцип наставничества – взаимное доверие, взаимодействие, сотрудничество. </vt:lpstr>
      <vt:lpstr>Что такое «Академия успеха»?</vt:lpstr>
      <vt:lpstr>Цель проекта «Академия успеха»</vt:lpstr>
      <vt:lpstr>Задачи проекта «Академии успеха»:</vt:lpstr>
      <vt:lpstr>Планируемые результаты проекта «Академия успеха»:</vt:lpstr>
      <vt:lpstr>Проект «Академия успеха» разработан на основе следующих нормативных актов:</vt:lpstr>
      <vt:lpstr>Этапы реализации проекта «Академия успеха»</vt:lpstr>
      <vt:lpstr>Этапы реализации проекта «Академия успеха»</vt:lpstr>
      <vt:lpstr>Этапы реализации проекта «Академия успеха»</vt:lpstr>
      <vt:lpstr>Заключение</vt:lpstr>
      <vt:lpstr>Тематика занятий (учитель+ученик) </vt:lpstr>
      <vt:lpstr>Тематика занятий «Методическая мастерская»</vt:lpstr>
      <vt:lpstr>Тематика занятий «Ученическая мастерская»</vt:lpstr>
      <vt:lpstr>Список источников и литературы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успеха» как шаг к саморазвитию личности старшеклассников</dc:title>
  <dc:creator>Елена</dc:creator>
  <cp:lastModifiedBy>user</cp:lastModifiedBy>
  <cp:revision>19</cp:revision>
  <dcterms:created xsi:type="dcterms:W3CDTF">2018-03-25T14:13:37Z</dcterms:created>
  <dcterms:modified xsi:type="dcterms:W3CDTF">2021-03-17T01:11:52Z</dcterms:modified>
</cp:coreProperties>
</file>